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71" r:id="rId5"/>
    <p:sldId id="260" r:id="rId6"/>
    <p:sldId id="270" r:id="rId7"/>
    <p:sldId id="269" r:id="rId8"/>
    <p:sldId id="261" r:id="rId9"/>
    <p:sldId id="268" r:id="rId10"/>
    <p:sldId id="262" r:id="rId11"/>
    <p:sldId id="277" r:id="rId12"/>
    <p:sldId id="278" r:id="rId13"/>
    <p:sldId id="280" r:id="rId14"/>
    <p:sldId id="296" r:id="rId15"/>
    <p:sldId id="295" r:id="rId16"/>
    <p:sldId id="287" r:id="rId17"/>
    <p:sldId id="286" r:id="rId18"/>
    <p:sldId id="285" r:id="rId19"/>
    <p:sldId id="284" r:id="rId20"/>
    <p:sldId id="291" r:id="rId21"/>
    <p:sldId id="293" r:id="rId22"/>
    <p:sldId id="294" r:id="rId23"/>
    <p:sldId id="283" r:id="rId24"/>
    <p:sldId id="281" r:id="rId25"/>
    <p:sldId id="282" r:id="rId26"/>
    <p:sldId id="279" r:id="rId27"/>
    <p:sldId id="288" r:id="rId28"/>
    <p:sldId id="289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pe03" initials="c" lastIdx="2" clrIdx="0">
    <p:extLst>
      <p:ext uri="{19B8F6BF-5375-455C-9EA6-DF929625EA0E}">
        <p15:presenceInfo xmlns:p15="http://schemas.microsoft.com/office/powerpoint/2012/main" userId="cpe0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80" autoAdjust="0"/>
  </p:normalViewPr>
  <p:slideViewPr>
    <p:cSldViewPr>
      <p:cViewPr varScale="1">
        <p:scale>
          <a:sx n="104" d="100"/>
          <a:sy n="104" d="100"/>
        </p:scale>
        <p:origin x="49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image" Target="../media/image5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Total 103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Effectifs 101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dPt>
            <c:idx val="0"/>
            <c:bubble3D val="0"/>
            <c:spPr/>
            <c:extLst>
              <c:ext xmlns:c16="http://schemas.microsoft.com/office/drawing/2014/chart" uri="{C3380CC4-5D6E-409C-BE32-E72D297353CC}">
                <c16:uniqueId val="{00000000-C95B-48B8-BAAB-F2A11E93729B}"/>
              </c:ext>
            </c:extLst>
          </c:dPt>
          <c:dPt>
            <c:idx val="1"/>
            <c:bubble3D val="0"/>
            <c:spPr/>
            <c:extLst>
              <c:ext xmlns:c16="http://schemas.microsoft.com/office/drawing/2014/chart" uri="{C3380CC4-5D6E-409C-BE32-E72D297353CC}">
                <c16:uniqueId val="{00000001-C95B-48B8-BAAB-F2A11E93729B}"/>
              </c:ext>
            </c:extLst>
          </c:dPt>
          <c:cat>
            <c:strRef>
              <c:f>Feuil1!$A$2:$A$3</c:f>
              <c:strCache>
                <c:ptCount val="2"/>
                <c:pt idx="0">
                  <c:v>Filles  61</c:v>
                </c:pt>
                <c:pt idx="1">
                  <c:v>Garçons  42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61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5B-48B8-BAAB-F2A11E9372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Effectif par niveau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CC6-4E07-B639-AEC783F523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CC6-4E07-B639-AEC783F523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CC6-4E07-B639-AEC783F523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22B-48EF-8AD5-85A6C58B4421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2B-48EF-8AD5-85A6C58B442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3"/>
                <c:pt idx="0">
                  <c:v>2ndes 40 élèves</c:v>
                </c:pt>
                <c:pt idx="1">
                  <c:v>1ères 32 élèves</c:v>
                </c:pt>
                <c:pt idx="2">
                  <c:v>Tales 31 élèves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39</c:v>
                </c:pt>
                <c:pt idx="1">
                  <c:v>31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26-4EF4-88A9-0CA8076F53B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468777278715063"/>
          <c:y val="4.092625526934375E-2"/>
          <c:w val="0.51966745758407806"/>
          <c:h val="0.911639462779605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Filles 5</c:v>
                </c:pt>
              </c:strCache>
            </c:strRef>
          </c:tx>
          <c:invertIfNegative val="0"/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F4-4593-8714-404F4288133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Garçons 7</c:v>
                </c:pt>
              </c:strCache>
            </c:strRef>
          </c:tx>
          <c:invertIfNegative val="0"/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F4-4593-8714-404F428813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98535680"/>
        <c:axId val="98553856"/>
        <c:axId val="0"/>
      </c:bar3DChart>
      <c:catAx>
        <c:axId val="98535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8553856"/>
        <c:crosses val="autoZero"/>
        <c:auto val="1"/>
        <c:lblAlgn val="ctr"/>
        <c:lblOffset val="100"/>
        <c:noMultiLvlLbl val="0"/>
      </c:catAx>
      <c:valAx>
        <c:axId val="98553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53568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fr-FR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fr-FR"/>
          </a:p>
        </c:txPr>
      </c:legendEntry>
      <c:layout>
        <c:manualLayout>
          <c:xMode val="edge"/>
          <c:yMode val="edge"/>
          <c:x val="0.62120577872299898"/>
          <c:y val="0.44138170914200575"/>
          <c:w val="0.33785134985001669"/>
          <c:h val="0.1172365817159884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Filles  5</c:v>
                </c:pt>
              </c:strCache>
            </c:strRef>
          </c:tx>
          <c:invertIfNegative val="0"/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0-4C33-A9C4-56ACE0F654B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Garçons 7</c:v>
                </c:pt>
              </c:strCache>
            </c:strRef>
          </c:tx>
          <c:invertIfNegative val="0"/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50-4C33-A9C4-56ACE0F65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91027328"/>
        <c:axId val="91028864"/>
        <c:axId val="0"/>
      </c:bar3DChart>
      <c:catAx>
        <c:axId val="9102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1028864"/>
        <c:crosses val="autoZero"/>
        <c:auto val="1"/>
        <c:lblAlgn val="ctr"/>
        <c:lblOffset val="100"/>
        <c:noMultiLvlLbl val="0"/>
      </c:catAx>
      <c:valAx>
        <c:axId val="91028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10273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697353269279213E-2"/>
          <c:y val="4.7065817473272202E-2"/>
          <c:w val="0.68143470038104603"/>
          <c:h val="0.928479812784334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moins de 10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2474760167788384E-8"/>
                  <c:y val="2.4872592503966794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b="1" dirty="0"/>
                      <a:t>7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921402753287668E-2"/>
                      <c:h val="6.475918630123718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1CD3-4B1A-81B8-78E9A89BC22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Moyennes semestre 1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9E-4B36-A399-BB0380EBCAD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entre 10 et 12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314582908504899E-2"/>
                  <c:y val="7.8009494671532301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b="1"/>
                    </a:pPr>
                    <a:r>
                      <a:rPr lang="en-US" b="1" dirty="0"/>
                      <a:t>27</a:t>
                    </a:r>
                  </a:p>
                  <a:p>
                    <a:pPr>
                      <a:defRPr b="1"/>
                    </a:pP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919234629209785E-2"/>
                      <c:h val="8.881776668689234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CD3-4B1A-81B8-78E9A89BC2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Moyennes semestre 1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9E-4B36-A399-BB0380EBCAD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entre 12 et 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868589090007638E-3"/>
                  <c:y val="0.10401265956204288"/>
                </c:manualLayout>
              </c:layout>
              <c:tx>
                <c:rich>
                  <a:bodyPr/>
                  <a:lstStyle/>
                  <a:p>
                    <a:fld id="{082793FA-F272-4CE6-AF1D-065C786F224A}" type="VALUE">
                      <a:rPr lang="en-US" b="1"/>
                      <a:pPr/>
                      <a:t>[VALEUR]</a:t>
                    </a:fld>
                    <a:endParaRPr lang="fr-F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CD3-4B1A-81B8-78E9A89BC22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Moyennes semestre 1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9E-4B36-A399-BB0380EBCADE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plus de 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605767270022907E-3"/>
                  <c:y val="7.68789222849882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495244921051892E-2"/>
                      <c:h val="5.57146072088856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1CD3-4B1A-81B8-78E9A89BC2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Moyennes semestre 1</c:v>
                </c:pt>
              </c:strCache>
            </c:strRef>
          </c:cat>
          <c:val>
            <c:numRef>
              <c:f>Feuil1!$E$2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9E-4B36-A399-BB0380EBC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gapDepth val="30"/>
        <c:shape val="box"/>
        <c:axId val="131414656"/>
        <c:axId val="131432832"/>
        <c:axId val="0"/>
      </c:bar3DChart>
      <c:catAx>
        <c:axId val="1314146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1432832"/>
        <c:crosses val="autoZero"/>
        <c:auto val="1"/>
        <c:lblAlgn val="ctr"/>
        <c:lblOffset val="100"/>
        <c:noMultiLvlLbl val="0"/>
      </c:catAx>
      <c:valAx>
        <c:axId val="131432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4146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909507445589953E-2"/>
          <c:y val="0.30688726052781601"/>
          <c:w val="0.9495990836197028"/>
          <c:h val="0.59694511545819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Feuil1!$B$112</c:f>
              <c:strCache>
                <c:ptCount val="1"/>
                <c:pt idx="0">
                  <c:v>Encouragements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Feuil1!$A$113:$A$114</c:f>
              <c:strCache>
                <c:ptCount val="2"/>
                <c:pt idx="0">
                  <c:v>S1</c:v>
                </c:pt>
                <c:pt idx="1">
                  <c:v>S2</c:v>
                </c:pt>
              </c:strCache>
            </c:strRef>
          </c:cat>
          <c:val>
            <c:numRef>
              <c:f>Feuil1!$B$113:$B$114</c:f>
              <c:numCache>
                <c:formatCode>General</c:formatCode>
                <c:ptCount val="2"/>
                <c:pt idx="0">
                  <c:v>26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B-4323-AA43-9255F94A11E0}"/>
            </c:ext>
          </c:extLst>
        </c:ser>
        <c:ser>
          <c:idx val="1"/>
          <c:order val="1"/>
          <c:tx>
            <c:strRef>
              <c:f>Feuil1!$C$112</c:f>
              <c:strCache>
                <c:ptCount val="1"/>
                <c:pt idx="0">
                  <c:v>Compliments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Feuil1!$A$113:$A$114</c:f>
              <c:strCache>
                <c:ptCount val="2"/>
                <c:pt idx="0">
                  <c:v>S1</c:v>
                </c:pt>
                <c:pt idx="1">
                  <c:v>S2</c:v>
                </c:pt>
              </c:strCache>
            </c:strRef>
          </c:cat>
          <c:val>
            <c:numRef>
              <c:f>Feuil1!$C$113:$C$114</c:f>
              <c:numCache>
                <c:formatCode>General</c:formatCode>
                <c:ptCount val="2"/>
                <c:pt idx="0">
                  <c:v>24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B-4323-AA43-9255F94A11E0}"/>
            </c:ext>
          </c:extLst>
        </c:ser>
        <c:ser>
          <c:idx val="2"/>
          <c:order val="2"/>
          <c:tx>
            <c:strRef>
              <c:f>Feuil1!$D$112</c:f>
              <c:strCache>
                <c:ptCount val="1"/>
                <c:pt idx="0">
                  <c:v>Félicitations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Feuil1!$A$113:$A$114</c:f>
              <c:strCache>
                <c:ptCount val="2"/>
                <c:pt idx="0">
                  <c:v>S1</c:v>
                </c:pt>
                <c:pt idx="1">
                  <c:v>S2</c:v>
                </c:pt>
              </c:strCache>
            </c:strRef>
          </c:cat>
          <c:val>
            <c:numRef>
              <c:f>Feuil1!$D$113:$D$114</c:f>
              <c:numCache>
                <c:formatCode>General</c:formatCode>
                <c:ptCount val="2"/>
                <c:pt idx="0">
                  <c:v>31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6B-4323-AA43-9255F94A11E0}"/>
            </c:ext>
          </c:extLst>
        </c:ser>
        <c:ser>
          <c:idx val="3"/>
          <c:order val="3"/>
          <c:tx>
            <c:strRef>
              <c:f>Feuil1!$E$112</c:f>
              <c:strCache>
                <c:ptCount val="1"/>
                <c:pt idx="0">
                  <c:v>MG Travail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Feuil1!$A$113:$A$114</c:f>
              <c:strCache>
                <c:ptCount val="2"/>
                <c:pt idx="0">
                  <c:v>S1</c:v>
                </c:pt>
                <c:pt idx="1">
                  <c:v>S2</c:v>
                </c:pt>
              </c:strCache>
            </c:strRef>
          </c:cat>
          <c:val>
            <c:numRef>
              <c:f>Feuil1!$E$113:$E$114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6B-4323-AA43-9255F94A11E0}"/>
            </c:ext>
          </c:extLst>
        </c:ser>
        <c:ser>
          <c:idx val="4"/>
          <c:order val="4"/>
          <c:tx>
            <c:strRef>
              <c:f>Feuil1!$F$112</c:f>
              <c:strCache>
                <c:ptCount val="1"/>
                <c:pt idx="0">
                  <c:v>MG Comportement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Feuil1!$A$113:$A$114</c:f>
              <c:strCache>
                <c:ptCount val="2"/>
                <c:pt idx="0">
                  <c:v>S1</c:v>
                </c:pt>
                <c:pt idx="1">
                  <c:v>S2</c:v>
                </c:pt>
              </c:strCache>
            </c:strRef>
          </c:cat>
          <c:val>
            <c:numRef>
              <c:f>Feuil1!$F$113:$F$114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6B-4323-AA43-9255F94A11E0}"/>
            </c:ext>
          </c:extLst>
        </c:ser>
        <c:ser>
          <c:idx val="5"/>
          <c:order val="5"/>
          <c:tx>
            <c:strRef>
              <c:f>Feuil1!$G$112</c:f>
              <c:strCache>
                <c:ptCount val="1"/>
                <c:pt idx="0">
                  <c:v>MG Assiduité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Feuil1!$A$113:$A$114</c:f>
              <c:strCache>
                <c:ptCount val="2"/>
                <c:pt idx="0">
                  <c:v>S1</c:v>
                </c:pt>
                <c:pt idx="1">
                  <c:v>S2</c:v>
                </c:pt>
              </c:strCache>
            </c:strRef>
          </c:cat>
          <c:val>
            <c:numRef>
              <c:f>Feuil1!$G$113:$G$114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6B-4323-AA43-9255F94A11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751936"/>
        <c:axId val="177753472"/>
      </c:barChart>
      <c:catAx>
        <c:axId val="1777519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fr-FR"/>
          </a:p>
        </c:txPr>
        <c:crossAx val="177753472"/>
        <c:crosses val="autoZero"/>
        <c:auto val="1"/>
        <c:lblAlgn val="ctr"/>
        <c:lblOffset val="100"/>
        <c:noMultiLvlLbl val="0"/>
      </c:catAx>
      <c:valAx>
        <c:axId val="177753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777519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9.7196020140339581E-2"/>
          <c:y val="1.3600745649278536E-2"/>
          <c:w val="0.80050591890299427"/>
          <c:h val="0.2816036171557878"/>
        </c:manualLayout>
      </c:layout>
      <c:overlay val="0"/>
      <c:txPr>
        <a:bodyPr/>
        <a:lstStyle/>
        <a:p>
          <a:pPr>
            <a:defRPr sz="1100" b="1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Activités</a:t>
            </a:r>
          </a:p>
        </c:rich>
      </c:tx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Activités</c:v>
                </c:pt>
              </c:strCache>
            </c:strRef>
          </c:tx>
          <c:cat>
            <c:strRef>
              <c:f>Feuil1!$A$2:$A$7</c:f>
              <c:strCache>
                <c:ptCount val="6"/>
                <c:pt idx="0">
                  <c:v>citoyennes  4</c:v>
                </c:pt>
                <c:pt idx="1">
                  <c:v>ludiques 11</c:v>
                </c:pt>
                <c:pt idx="2">
                  <c:v>Bien être 3</c:v>
                </c:pt>
                <c:pt idx="3">
                  <c:v>sportives 5</c:v>
                </c:pt>
                <c:pt idx="4">
                  <c:v>culturelles 7</c:v>
                </c:pt>
                <c:pt idx="5">
                  <c:v>culinaires 36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4</c:v>
                </c:pt>
                <c:pt idx="1">
                  <c:v>11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27-4C1F-A1D9-A3D5E27E9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0.21723</cdr:x>
      <cdr:y>0.7404</cdr:y>
    </cdr:from>
    <cdr:to>
      <cdr:x>0.33148</cdr:x>
      <cdr:y>0.91134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738536" y="39604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  <cdr:relSizeAnchor xmlns:cdr="http://schemas.openxmlformats.org/drawingml/2006/chartDrawing">
    <cdr:from>
      <cdr:x>0.14525</cdr:x>
      <cdr:y>0.94232</cdr:y>
    </cdr:from>
    <cdr:to>
      <cdr:x>0.6491</cdr:x>
      <cdr:y>1</cdr:y>
    </cdr:to>
    <cdr:sp macro="" textlink="">
      <cdr:nvSpPr>
        <cdr:cNvPr id="7" name="ZoneTexte 6"/>
        <cdr:cNvSpPr txBox="1"/>
      </cdr:nvSpPr>
      <cdr:spPr>
        <a:xfrm xmlns:a="http://schemas.openxmlformats.org/drawingml/2006/main">
          <a:off x="1162472" y="5040559"/>
          <a:ext cx="4032448" cy="3085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400" b="1" dirty="0"/>
            <a:t>                     Nombre d’élèves</a:t>
          </a:r>
        </a:p>
      </cdr:txBody>
    </cdr:sp>
  </cdr:relSizeAnchor>
  <cdr:relSizeAnchor xmlns:cdr="http://schemas.openxmlformats.org/drawingml/2006/chartDrawing">
    <cdr:from>
      <cdr:x>0.22315</cdr:x>
      <cdr:y>0.8372</cdr:y>
    </cdr:from>
    <cdr:to>
      <cdr:x>0.46644</cdr:x>
      <cdr:y>1</cdr:y>
    </cdr:to>
    <cdr:sp macro="" textlink="">
      <cdr:nvSpPr>
        <cdr:cNvPr id="8" name="ZoneTexte 7"/>
        <cdr:cNvSpPr txBox="1"/>
      </cdr:nvSpPr>
      <cdr:spPr>
        <a:xfrm xmlns:a="http://schemas.openxmlformats.org/drawingml/2006/main">
          <a:off x="1785938" y="4702224"/>
          <a:ext cx="194711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  <cdr:relSizeAnchor xmlns:cdr="http://schemas.openxmlformats.org/drawingml/2006/chartDrawing">
    <cdr:from>
      <cdr:x>0.68509</cdr:x>
      <cdr:y>0.8372</cdr:y>
    </cdr:from>
    <cdr:to>
      <cdr:x>0.93431</cdr:x>
      <cdr:y>1</cdr:y>
    </cdr:to>
    <cdr:sp macro="" textlink="">
      <cdr:nvSpPr>
        <cdr:cNvPr id="9" name="ZoneTexte 8"/>
        <cdr:cNvSpPr txBox="1"/>
      </cdr:nvSpPr>
      <cdr:spPr>
        <a:xfrm xmlns:a="http://schemas.openxmlformats.org/drawingml/2006/main">
          <a:off x="5482952" y="4702224"/>
          <a:ext cx="199452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E4F57CA-F1D4-482C-9D4C-23537FA32E7E}" type="datetimeFigureOut">
              <a:rPr lang="fr-FR" smtClean="0"/>
              <a:pPr/>
              <a:t>04/06/2026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4B43B50-A9D8-43FC-8869-952381BFF11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>
                <a:latin typeface="Arial Black" panose="020B0A04020102020204" pitchFamily="34" charset="0"/>
              </a:rPr>
              <a:t>Internat d’excellence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4230216" cy="1371600"/>
          </a:xfrm>
        </p:spPr>
        <p:txBody>
          <a:bodyPr>
            <a:normAutofit/>
          </a:bodyPr>
          <a:lstStyle/>
          <a:p>
            <a:endParaRPr lang="fr-FR" sz="3200" dirty="0"/>
          </a:p>
          <a:p>
            <a:pPr algn="ctr"/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Bilan 2025 - 2026</a:t>
            </a:r>
          </a:p>
        </p:txBody>
      </p:sp>
      <p:pic>
        <p:nvPicPr>
          <p:cNvPr id="5" name="Image 4" descr="S:\viesco\année 2021-2022\Internat du 21eme siecle\logo internat 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620688"/>
            <a:ext cx="518457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S:\viesco\année 2021-2022\logo\logo couleu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733256"/>
            <a:ext cx="743585" cy="88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L&amp;#39;internat d&amp;#39;excellence | éduscol | Ministère de l&amp;#39;Éducation nationale, de  la Jeunesse et des Sports - Direction générale de l&amp;#39;enseignement scolaire">
            <a:extLst>
              <a:ext uri="{FF2B5EF4-FFF2-40B4-BE49-F238E27FC236}">
                <a16:creationId xmlns:a16="http://schemas.microsoft.com/office/drawing/2014/main" id="{666AEA45-43D8-4660-94AF-2B389B31E99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872208" cy="179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264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671484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III.   S’appuyer sur les compétences et les structures du territoire et les partenariats pour augmenter l’ambition des élèves et favoriser leur mobilité, étape structurante de la jeunesse qui favorise les apprentissages</a:t>
            </a:r>
          </a:p>
        </p:txBody>
      </p:sp>
    </p:spTree>
    <p:extLst>
      <p:ext uri="{BB962C8B-B14F-4D97-AF65-F5344CB8AC3E}">
        <p14:creationId xmlns:p14="http://schemas.microsoft.com/office/powerpoint/2010/main" val="401125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4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Quelques Perspectives </a:t>
            </a:r>
            <a:br>
              <a:rPr lang="fr-FR" sz="4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fr-FR" sz="4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2026 / 2027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95536" y="2132856"/>
            <a:ext cx="7529264" cy="4341096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Proposer de nouvelles sorties et activités sportives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mercredi soir: temps de travail différent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endParaRPr lang="fr-FR" dirty="0"/>
          </a:p>
          <a:p>
            <a:pPr>
              <a:buFont typeface="Courier New" panose="02070309020205020404" pitchFamily="49" charset="0"/>
              <a:buChar char="o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628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3B9789-B008-4876-A221-2E56560D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346050"/>
          </a:xfrm>
        </p:spPr>
        <p:txBody>
          <a:bodyPr>
            <a:normAutofit fontScale="90000"/>
          </a:bodyPr>
          <a:lstStyle/>
          <a:p>
            <a:r>
              <a:rPr lang="fr-FR" dirty="0"/>
              <a:t>Sortie Basket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16C988-8C92-42D6-8030-1E3C6C03F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23" y="116632"/>
            <a:ext cx="3611893" cy="27089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4B59AB-25F5-44CE-91A8-8DD2EDBC6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" y="1072557"/>
            <a:ext cx="3714716" cy="28019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17F666-7733-429C-8B80-5A41F411B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888940"/>
            <a:ext cx="5136571" cy="38524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CEC860-93FF-43D6-84EC-05F18FCD0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1" y="4378996"/>
            <a:ext cx="3053817" cy="22903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0A77E5-8A60-4813-ADF1-56A2A19778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39" y="553649"/>
            <a:ext cx="2162628" cy="16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2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3B9789-B008-4876-A221-2E56560D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490066"/>
          </a:xfrm>
        </p:spPr>
        <p:txBody>
          <a:bodyPr>
            <a:normAutofit fontScale="90000"/>
          </a:bodyPr>
          <a:lstStyle/>
          <a:p>
            <a:r>
              <a:rPr lang="fr-FR" dirty="0"/>
              <a:t>Soirée Salsa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47AB23-6DE9-4958-9F74-40F9196278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7311" y="905297"/>
            <a:ext cx="5733256" cy="42999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8FDA8A-FCB3-49A4-A7D2-14C3B7864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441612"/>
            <a:ext cx="3960440" cy="22277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DB3997-F9B0-4F70-B0B9-2F8D275A4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942" y="1346346"/>
            <a:ext cx="4077071" cy="30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43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F6EE0-9753-4C39-93CE-4CC235E94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SORTIE COURSE A PIEDS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1BFAC4-28FD-4B79-A935-AD1951169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9987"/>
            <a:ext cx="4221088" cy="42210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FE60B9-CF45-44EB-BFA8-7FB256FC3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403001"/>
            <a:ext cx="4114800" cy="53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94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BBCFC9-F03A-477D-AE73-1357CEB63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971985" cy="23833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B38386-EA96-4DDF-9135-CC5B4F882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044888"/>
            <a:ext cx="6588224" cy="370749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46EE21-A732-4C36-B895-8E6617547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8" y="2708920"/>
            <a:ext cx="3161804" cy="359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20BA60-FA32-4BCC-9AA6-EE7FE0449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33" y="116632"/>
            <a:ext cx="292266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5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3B9789-B008-4876-A221-2E56560D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264" y="274638"/>
            <a:ext cx="1512168" cy="1143000"/>
          </a:xfrm>
        </p:spPr>
        <p:txBody>
          <a:bodyPr/>
          <a:lstStyle/>
          <a:p>
            <a:r>
              <a:rPr lang="fr-FR" dirty="0"/>
              <a:t>Soirée Noel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78BDC5-0CD0-439E-9517-F5D0E2A04C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4" y="1417638"/>
            <a:ext cx="7623099" cy="51657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BA90DB-BF2C-4A2D-AEF6-BC7554221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55" y="148109"/>
            <a:ext cx="4086490" cy="306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05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45EBB8-B41A-43E4-9057-8FB549DE6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1121" y="761281"/>
            <a:ext cx="4581128" cy="34358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71736E-DF49-4C64-90C0-69668EE42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73" y="120914"/>
            <a:ext cx="4716016" cy="35370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AD3A5F-9670-46AC-A5B4-B750EF985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84" y="3717032"/>
            <a:ext cx="3552395" cy="26642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38F0DD-ADF2-48F2-B52C-642C264CA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205" y="4601708"/>
            <a:ext cx="2468893" cy="18516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B5A690-9F51-44D7-81FC-1FCD0D092E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9" y="5023150"/>
            <a:ext cx="2171733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2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3B9789-B008-4876-A221-2E56560D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890664" cy="922114"/>
          </a:xfrm>
        </p:spPr>
        <p:txBody>
          <a:bodyPr/>
          <a:lstStyle/>
          <a:p>
            <a:r>
              <a:rPr lang="fr-FR" dirty="0"/>
              <a:t>anniversaires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ED593A-098F-4111-8DFF-B3225D90A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730" y="713571"/>
            <a:ext cx="3385980" cy="45146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8851D1-CAB6-4FA0-ACFD-7AB709B81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0452" y="1691809"/>
            <a:ext cx="4536505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04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3B9789-B008-4876-A221-2E56560D4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Ateliers cuisine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1B46FF-511A-4679-8AC4-C367B4D1D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6480" y="1925638"/>
            <a:ext cx="4064000" cy="304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CAA3C4-D848-4669-8739-394B5D828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0800" y="624632"/>
            <a:ext cx="4064000" cy="304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AE9AD4D-77BB-4217-9318-B7EB2877A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82" y="4482527"/>
            <a:ext cx="2664296" cy="19982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3E6453-4769-44A0-A2BD-5B7AA4C9D7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0" y="4176532"/>
            <a:ext cx="1957659" cy="26102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B4A0C5-6CA6-4627-AE79-C6DA64EF38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29" y="1376362"/>
            <a:ext cx="1957659" cy="261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62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11560" y="260648"/>
            <a:ext cx="7543800" cy="1067718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Bilan chiffré </a:t>
            </a:r>
            <a:br>
              <a:rPr lang="fr-FR" sz="4000" b="1" dirty="0"/>
            </a:br>
            <a:r>
              <a:rPr lang="fr-FR" sz="4000" b="1" dirty="0"/>
              <a:t>juin 2026</a:t>
            </a:r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7550025"/>
              </p:ext>
            </p:extLst>
          </p:nvPr>
        </p:nvGraphicFramePr>
        <p:xfrm>
          <a:off x="457200" y="2684683"/>
          <a:ext cx="3657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Espace réservé du contenu 1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36479883"/>
              </p:ext>
            </p:extLst>
          </p:nvPr>
        </p:nvGraphicFramePr>
        <p:xfrm>
          <a:off x="4598640" y="2564904"/>
          <a:ext cx="3657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texte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fr-FR" dirty="0"/>
              <a:t>Effectifs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/>
              <a:t>Répartition</a:t>
            </a:r>
          </a:p>
        </p:txBody>
      </p:sp>
    </p:spTree>
    <p:extLst>
      <p:ext uri="{BB962C8B-B14F-4D97-AF65-F5344CB8AC3E}">
        <p14:creationId xmlns:p14="http://schemas.microsoft.com/office/powerpoint/2010/main" val="33518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553CF5-9EC0-483E-84B2-D879743E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SOIREE D’INTEGRATION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7DEDD2-DECD-43BB-97C5-5DC2171BE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23357"/>
            <a:ext cx="5912123" cy="32100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C8C3C2-837E-4742-9B33-ADA8516A9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3" y="116632"/>
            <a:ext cx="2331393" cy="35730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6FCBE8-3974-4D87-88EE-92D54763B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531269"/>
            <a:ext cx="2801669" cy="30851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F6A4E4-9C09-4346-93C5-4A47D16185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9" y="4348027"/>
            <a:ext cx="5590456" cy="24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66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559161-B5A9-4620-A652-EC3083E08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627302" cy="25649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43410C-870D-49B4-BA62-0DC43F46D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6" y="3035494"/>
            <a:ext cx="2507871" cy="37890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C0A291E-AC52-4B6D-ADA6-113BB1F7D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8640"/>
            <a:ext cx="5772811" cy="32472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EA0A92-C187-4C70-BA5C-16C6D0B6EF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29" y="3215514"/>
            <a:ext cx="2774131" cy="3429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64471C-390F-40A7-9ACC-4835D79A0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81" y="3635765"/>
            <a:ext cx="2415307" cy="29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83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9F02E4B-A054-4656-AD68-018FB2DDB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2735932" cy="39330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D88A4B-C5FB-41CF-9B56-AA60BC96B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2" y="116632"/>
            <a:ext cx="5780948" cy="34432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6AAC53-396C-4427-8AD2-6B4CB1FD0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21088"/>
            <a:ext cx="4983760" cy="24482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4E5521-6749-4A1C-AA45-270E49C93B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63" y="3664998"/>
            <a:ext cx="3312368" cy="316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43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3B9789-B008-4876-A221-2E56560D4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Sortie Arthur Elie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FB276E-52C3-4F6A-BFDE-991F2CE3B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7315200" cy="4114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962C9C-273A-4F95-B7B5-F2E8913C3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44" y="178297"/>
            <a:ext cx="1851455" cy="31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88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3B9789-B008-4876-A221-2E56560D4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Sortie bowling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FD35D3-64DF-48A6-AF75-92258231D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7464" y="727921"/>
            <a:ext cx="3909053" cy="29317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D668A2-6B91-4D6A-9AF5-8ADC29507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8063" y="4673911"/>
            <a:ext cx="2304256" cy="17281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5A5731-F78B-4C70-8E89-C333C684A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98" y="2225824"/>
            <a:ext cx="4200128" cy="31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08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3B9789-B008-4876-A221-2E56560D4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Soirée dansante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EA6E7A-DEE0-4D1F-BC4F-1EAB79EB8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9479" y="617265"/>
            <a:ext cx="4005064" cy="30037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896855-085D-4EF1-9C19-70E242C94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1" y="1417638"/>
            <a:ext cx="4091947" cy="30689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CC1854-FE30-42BD-AB47-925730AEE5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8" y="4242038"/>
            <a:ext cx="3419872" cy="256490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E5859A-C71B-46BF-8CC7-27FDDBDB30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242038"/>
            <a:ext cx="4315239" cy="24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72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A416137-0E2D-40F4-83AD-600866525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723878" cy="49651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E6ECEB-16B5-4D31-82E5-C9F1F0919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7291" y="941301"/>
            <a:ext cx="6021288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3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AB3350-7116-40A7-ABAE-A3D80A069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5244075" cy="39330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3BA84F-0B17-4C27-A463-F2C01B499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0508" y="644268"/>
            <a:ext cx="3645024" cy="27337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0F7520A-E466-4DD1-9EC4-7B73AD52C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53199"/>
            <a:ext cx="3779912" cy="28349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27D0D5-1286-4AF3-BA1D-1EDCF3538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8037" y="4125078"/>
            <a:ext cx="307234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88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60CEAFF-F434-4548-92A1-CF6F3DDAA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5111" y="593262"/>
            <a:ext cx="3813043" cy="28597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4DD139-0658-4C82-B3A2-1CDC9BDA5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1233" y="521253"/>
            <a:ext cx="3236979" cy="24277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7911DD-0B3E-405D-A7A5-6AD02A265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0028" y="617265"/>
            <a:ext cx="3429000" cy="2571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0E5B96-F6E9-4131-9AC1-D876121BB0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89040"/>
            <a:ext cx="3988212" cy="29911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1C87F6-4C4C-4A91-ACCC-091E950179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46" y="3717032"/>
            <a:ext cx="2212112" cy="294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57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Espace réservé du contenu 11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301481269"/>
              </p:ext>
            </p:extLst>
          </p:nvPr>
        </p:nvGraphicFramePr>
        <p:xfrm>
          <a:off x="328941" y="1340768"/>
          <a:ext cx="4032448" cy="4907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Espace réservé du contenu 1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28701459"/>
              </p:ext>
            </p:extLst>
          </p:nvPr>
        </p:nvGraphicFramePr>
        <p:xfrm>
          <a:off x="4371974" y="1268760"/>
          <a:ext cx="4088458" cy="4979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Espace réservé du texte 7"/>
          <p:cNvSpPr>
            <a:spLocks noGrp="1"/>
          </p:cNvSpPr>
          <p:nvPr>
            <p:ph type="body" sz="quarter" idx="1"/>
          </p:nvPr>
        </p:nvSpPr>
        <p:spPr>
          <a:xfrm>
            <a:off x="467544" y="404664"/>
            <a:ext cx="3657600" cy="658368"/>
          </a:xfrm>
        </p:spPr>
        <p:txBody>
          <a:bodyPr/>
          <a:lstStyle/>
          <a:p>
            <a:pPr algn="ctr"/>
            <a:r>
              <a:rPr lang="fr-FR" dirty="0"/>
              <a:t>12 Démissions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3"/>
          </p:nvPr>
        </p:nvSpPr>
        <p:spPr>
          <a:xfrm>
            <a:off x="4716016" y="404664"/>
            <a:ext cx="3657600" cy="658368"/>
          </a:xfrm>
        </p:spPr>
        <p:txBody>
          <a:bodyPr/>
          <a:lstStyle/>
          <a:p>
            <a:pPr algn="ctr"/>
            <a:r>
              <a:rPr lang="fr-FR" dirty="0"/>
              <a:t>12 Admissions</a:t>
            </a:r>
          </a:p>
        </p:txBody>
      </p:sp>
    </p:spTree>
    <p:extLst>
      <p:ext uri="{BB962C8B-B14F-4D97-AF65-F5344CB8AC3E}">
        <p14:creationId xmlns:p14="http://schemas.microsoft.com/office/powerpoint/2010/main" val="221974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3642EA1-34B1-4E73-AA95-949DB3BD1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933973"/>
              </p:ext>
            </p:extLst>
          </p:nvPr>
        </p:nvGraphicFramePr>
        <p:xfrm>
          <a:off x="179512" y="188640"/>
          <a:ext cx="8208914" cy="6577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8832">
                  <a:extLst>
                    <a:ext uri="{9D8B030D-6E8A-4147-A177-3AD203B41FA5}">
                      <a16:colId xmlns:a16="http://schemas.microsoft.com/office/drawing/2014/main" val="568008400"/>
                    </a:ext>
                  </a:extLst>
                </a:gridCol>
                <a:gridCol w="1000545">
                  <a:extLst>
                    <a:ext uri="{9D8B030D-6E8A-4147-A177-3AD203B41FA5}">
                      <a16:colId xmlns:a16="http://schemas.microsoft.com/office/drawing/2014/main" val="1823332373"/>
                    </a:ext>
                  </a:extLst>
                </a:gridCol>
                <a:gridCol w="1000545">
                  <a:extLst>
                    <a:ext uri="{9D8B030D-6E8A-4147-A177-3AD203B41FA5}">
                      <a16:colId xmlns:a16="http://schemas.microsoft.com/office/drawing/2014/main" val="1159762086"/>
                    </a:ext>
                  </a:extLst>
                </a:gridCol>
                <a:gridCol w="1067248">
                  <a:extLst>
                    <a:ext uri="{9D8B030D-6E8A-4147-A177-3AD203B41FA5}">
                      <a16:colId xmlns:a16="http://schemas.microsoft.com/office/drawing/2014/main" val="3484318537"/>
                    </a:ext>
                  </a:extLst>
                </a:gridCol>
                <a:gridCol w="1067248">
                  <a:extLst>
                    <a:ext uri="{9D8B030D-6E8A-4147-A177-3AD203B41FA5}">
                      <a16:colId xmlns:a16="http://schemas.microsoft.com/office/drawing/2014/main" val="3248132391"/>
                    </a:ext>
                  </a:extLst>
                </a:gridCol>
                <a:gridCol w="1067248">
                  <a:extLst>
                    <a:ext uri="{9D8B030D-6E8A-4147-A177-3AD203B41FA5}">
                      <a16:colId xmlns:a16="http://schemas.microsoft.com/office/drawing/2014/main" val="1379403331"/>
                    </a:ext>
                  </a:extLst>
                </a:gridCol>
                <a:gridCol w="1067248">
                  <a:extLst>
                    <a:ext uri="{9D8B030D-6E8A-4147-A177-3AD203B41FA5}">
                      <a16:colId xmlns:a16="http://schemas.microsoft.com/office/drawing/2014/main" val="2563766786"/>
                    </a:ext>
                  </a:extLst>
                </a:gridCol>
              </a:tblGrid>
              <a:tr h="52157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Indicateurs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2021-2022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2022-2023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2023-2024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2024-2025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2025-2026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3877635880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Effectif global en juin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81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99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101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104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103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2277700428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Nombre de filles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48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60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58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60 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61</a:t>
                      </a:r>
                    </a:p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2403109799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</a:rPr>
                        <a:t>Nombre de garçons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33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39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43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44 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42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3275552631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</a:rPr>
                        <a:t>Admissions en cours d'année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7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19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12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1430896344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Démissions en cours d'année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8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17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12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2434144952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</a:rPr>
                        <a:t>Accueil élève extérieur stagiaire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5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3208318179"/>
                  </a:ext>
                </a:extLst>
              </a:tr>
              <a:tr h="4676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Suspension de l'accueil à la demande de la famille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4068981277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Boursiers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18,50%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19,00%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22,60%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9,70%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2,40%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2094894358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</a:rPr>
                        <a:t>Elèves inscrits dans club sportif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16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21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23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NC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38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1653064480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Elèves inscrits dans association culturelle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8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7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6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NC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2286364289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Internes élus au CVL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4 sur 11 élus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5 sur 16 élus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3 sur 13 élus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2 élus sur 13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élus sur 15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708667211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</a:rPr>
                        <a:t>Nombre gratifications 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106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136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148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157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150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2990778386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Nombre de mises en garde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2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3029034669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Sanctions disciplinaires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5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NC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4 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3642537897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Conseil de discipline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2928874205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Elèves en voie de réorientation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4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0 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356807718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effectLst/>
                        </a:rPr>
                        <a:t>Taux de réussite au Baccalauréat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100%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100%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100%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100%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65" marR="6465" marT="6465" marB="0" anchor="ctr"/>
                </a:tc>
                <a:extLst>
                  <a:ext uri="{0D108BD9-81ED-4DB2-BD59-A6C34878D82A}">
                    <a16:rowId xmlns:a16="http://schemas.microsoft.com/office/drawing/2014/main" val="1575454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1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764704"/>
            <a:ext cx="7529264" cy="3600400"/>
          </a:xfrm>
        </p:spPr>
        <p:txBody>
          <a:bodyPr>
            <a:normAutofit/>
          </a:bodyPr>
          <a:lstStyle/>
          <a:p>
            <a:r>
              <a:rPr lang="fr-FR" sz="3100" b="1" dirty="0">
                <a:solidFill>
                  <a:schemeClr val="accent1">
                    <a:lumMod val="75000"/>
                  </a:schemeClr>
                </a:solidFill>
              </a:rPr>
              <a:t> I. Instaurer et développer une qualité relationnelle basée sur la bienveillance, garante du bien-être de tous élèves et de leur réussite scolaire</a:t>
            </a:r>
            <a:br>
              <a:rPr lang="fr-FR" sz="32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286000" y="-755862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 </a:t>
            </a:r>
          </a:p>
          <a:p>
            <a:r>
              <a:rPr lang="fr-FR" dirty="0"/>
              <a:t> </a:t>
            </a:r>
          </a:p>
          <a:p>
            <a:r>
              <a:rPr lang="fr-FR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8508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fr-FR" dirty="0"/>
              <a:t>Moyenne annuelle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50482271"/>
              </p:ext>
            </p:extLst>
          </p:nvPr>
        </p:nvGraphicFramePr>
        <p:xfrm>
          <a:off x="457200" y="1124744"/>
          <a:ext cx="800323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058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fr-FR" sz="3200" b="1" u="dbl" dirty="0">
                <a:solidFill>
                  <a:prstClr val="black"/>
                </a:solidFill>
              </a:rPr>
              <a:t>Gratifications   et   mises en garde   </a:t>
            </a:r>
            <a:br>
              <a:rPr lang="fr-FR" sz="3200" b="1" u="dbl" dirty="0">
                <a:solidFill>
                  <a:prstClr val="black"/>
                </a:solidFill>
              </a:rPr>
            </a:br>
            <a:br>
              <a:rPr lang="fr-FR" sz="3200" b="1" u="dbl" dirty="0">
                <a:solidFill>
                  <a:prstClr val="black"/>
                </a:solidFill>
              </a:rPr>
            </a:br>
            <a:endParaRPr lang="fr-FR" dirty="0"/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323070"/>
              </p:ext>
            </p:extLst>
          </p:nvPr>
        </p:nvGraphicFramePr>
        <p:xfrm>
          <a:off x="323528" y="846138"/>
          <a:ext cx="7467600" cy="5602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00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628800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romanUcPeriod" startAt="2"/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Offrir une ouverture culturelle, sportive et des éducations transversales pour l’émancipation intellectuelle de chaque élève</a:t>
            </a:r>
          </a:p>
        </p:txBody>
      </p:sp>
    </p:spTree>
    <p:extLst>
      <p:ext uri="{BB962C8B-B14F-4D97-AF65-F5344CB8AC3E}">
        <p14:creationId xmlns:p14="http://schemas.microsoft.com/office/powerpoint/2010/main" val="32626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04362843"/>
              </p:ext>
            </p:extLst>
          </p:nvPr>
        </p:nvGraphicFramePr>
        <p:xfrm>
          <a:off x="251520" y="131532"/>
          <a:ext cx="5638800" cy="6327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300192" y="548680"/>
            <a:ext cx="24482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Plusieurs activités ont été obligatoires:</a:t>
            </a:r>
          </a:p>
          <a:p>
            <a:endParaRPr lang="fr-FR" dirty="0"/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Soirée cinéma Noël 16/12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Soirée dansante fin d’année 28/5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Soirée d’intégration 4/9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Sortie Festival </a:t>
            </a:r>
            <a:r>
              <a:rPr lang="fr-FR" dirty="0" err="1"/>
              <a:t>Magnetik</a:t>
            </a:r>
            <a:r>
              <a:rPr lang="fr-FR" dirty="0"/>
              <a:t> 20/5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Forum de la jeunesse 14/10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- Concert latino et salsa  26/3</a:t>
            </a:r>
          </a:p>
        </p:txBody>
      </p:sp>
    </p:spTree>
    <p:extLst>
      <p:ext uri="{BB962C8B-B14F-4D97-AF65-F5344CB8AC3E}">
        <p14:creationId xmlns:p14="http://schemas.microsoft.com/office/powerpoint/2010/main" val="9485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823</TotalTime>
  <Words>378</Words>
  <Application>Microsoft Office PowerPoint</Application>
  <PresentationFormat>Affichage à l'écran (4:3)</PresentationFormat>
  <Paragraphs>169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Arial Black</vt:lpstr>
      <vt:lpstr>Calibri</vt:lpstr>
      <vt:lpstr>Century Schoolbook</vt:lpstr>
      <vt:lpstr>Courier New</vt:lpstr>
      <vt:lpstr>Wingdings</vt:lpstr>
      <vt:lpstr>Wingdings 2</vt:lpstr>
      <vt:lpstr>Oriel</vt:lpstr>
      <vt:lpstr>Internat d’excellence</vt:lpstr>
      <vt:lpstr>Bilan chiffré  juin 2026</vt:lpstr>
      <vt:lpstr>Présentation PowerPoint</vt:lpstr>
      <vt:lpstr>Présentation PowerPoint</vt:lpstr>
      <vt:lpstr> I. Instaurer et développer une qualité relationnelle basée sur la bienveillance, garante du bien-être de tous élèves et de leur réussite scolaire </vt:lpstr>
      <vt:lpstr>Moyenne annuelle</vt:lpstr>
      <vt:lpstr>Gratifications   et   mises en garde     </vt:lpstr>
      <vt:lpstr>Présentation PowerPoint</vt:lpstr>
      <vt:lpstr>Présentation PowerPoint</vt:lpstr>
      <vt:lpstr>Présentation PowerPoint</vt:lpstr>
      <vt:lpstr>Quelques Perspectives  2026 / 2027</vt:lpstr>
      <vt:lpstr>Sortie Basket</vt:lpstr>
      <vt:lpstr>Soirée Salsa</vt:lpstr>
      <vt:lpstr>SORTIE COURSE A PIEDS</vt:lpstr>
      <vt:lpstr>Présentation PowerPoint</vt:lpstr>
      <vt:lpstr>Soirée Noel</vt:lpstr>
      <vt:lpstr>Présentation PowerPoint</vt:lpstr>
      <vt:lpstr>anniversaires</vt:lpstr>
      <vt:lpstr>Ateliers cuisine</vt:lpstr>
      <vt:lpstr>SOIREE D’INTEGRATION</vt:lpstr>
      <vt:lpstr>Présentation PowerPoint</vt:lpstr>
      <vt:lpstr>Présentation PowerPoint</vt:lpstr>
      <vt:lpstr>Sortie Arthur Elie</vt:lpstr>
      <vt:lpstr>Sortie bowling</vt:lpstr>
      <vt:lpstr>Soirée dansante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 de la reussite</dc:title>
  <dc:creator>emilie</dc:creator>
  <cp:lastModifiedBy>cpe03</cp:lastModifiedBy>
  <cp:revision>79</cp:revision>
  <dcterms:created xsi:type="dcterms:W3CDTF">2023-05-26T19:48:37Z</dcterms:created>
  <dcterms:modified xsi:type="dcterms:W3CDTF">2026-06-04T14:07:14Z</dcterms:modified>
</cp:coreProperties>
</file>