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267" r:id="rId3"/>
    <p:sldId id="295" r:id="rId4"/>
    <p:sldId id="338" r:id="rId5"/>
    <p:sldId id="276" r:id="rId6"/>
    <p:sldId id="339" r:id="rId7"/>
    <p:sldId id="337" r:id="rId8"/>
    <p:sldId id="336" r:id="rId9"/>
    <p:sldId id="340" r:id="rId10"/>
    <p:sldId id="341" r:id="rId11"/>
    <p:sldId id="342" r:id="rId12"/>
    <p:sldId id="343" r:id="rId13"/>
    <p:sldId id="288" r:id="rId14"/>
    <p:sldId id="296" r:id="rId15"/>
    <p:sldId id="344" r:id="rId16"/>
    <p:sldId id="326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72" d="100"/>
          <a:sy n="72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259C819-0BE8-47F4-864D-0687B2677CDE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7F4FE92-61BD-480A-BA73-097787EFD2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6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7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DD2BB4A-3C38-48A5-A94A-2A1C4F2342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93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E242-C421-4C34-80FF-A471F6AA04AA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AC7D-2755-48B7-B862-E9ECB95729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28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95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8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97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5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05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1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5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D135-77A4-4222-8C8C-37E643587FE8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91B3-423E-492E-97AF-AB4BA9BCE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cpefresnelbernay.wordpress.com/les-actualites/" TargetMode="External"/><Relationship Id="rId2" Type="http://schemas.openxmlformats.org/officeDocument/2006/relationships/hyperlink" Target="mailto:fcpefresnel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fcpefresnelbernay.wordpre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e-scolaire2.0270003g@ac-normandie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mandie.fr/pack-numerique-lyce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ycees.ac-rouen.fr/fresnel/spip/acceder-a-l-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03094" y="3092450"/>
            <a:ext cx="2533650" cy="28982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624" y="4365104"/>
            <a:ext cx="7272808" cy="32060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fr-FR" sz="2000" b="1" spc="-5" dirty="0">
                <a:solidFill>
                  <a:srgbClr val="00AFEF"/>
                </a:solidFill>
                <a:latin typeface="Arial"/>
                <a:cs typeface="Arial"/>
              </a:rPr>
              <a:t>Accueil des parents de seconde- Jeudi 26 septembre 2024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12567" t="19985" r="62632" b="64146"/>
          <a:stretch/>
        </p:blipFill>
        <p:spPr bwMode="auto">
          <a:xfrm>
            <a:off x="35496" y="860202"/>
            <a:ext cx="9108504" cy="2064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537" y="177062"/>
            <a:ext cx="8229600" cy="10157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sz="3200" dirty="0"/>
              <a:t>Pour accéder aux applications (et à </a:t>
            </a:r>
            <a:r>
              <a:rPr lang="fr-FR" sz="3200" dirty="0" err="1"/>
              <a:t>Pronote</a:t>
            </a:r>
            <a:r>
              <a:rPr lang="fr-FR" sz="3200" dirty="0"/>
              <a:t> en particulier), cliquez sur le damier en haut à droite :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06" y="1340768"/>
            <a:ext cx="4346031" cy="3368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89040"/>
            <a:ext cx="4251311" cy="2589802"/>
          </a:xfrm>
          <a:prstGeom prst="rect">
            <a:avLst/>
          </a:prstGeom>
        </p:spPr>
      </p:pic>
      <p:sp>
        <p:nvSpPr>
          <p:cNvPr id="6" name="Flèche à angle droit 5"/>
          <p:cNvSpPr/>
          <p:nvPr/>
        </p:nvSpPr>
        <p:spPr>
          <a:xfrm>
            <a:off x="1619672" y="6021288"/>
            <a:ext cx="4861959" cy="5055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41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934" y="188640"/>
            <a:ext cx="3564394" cy="63489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692696"/>
            <a:ext cx="38884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Tests de positionnement de début de seconde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532" y="241033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 lycée Augustin FRESNEL: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Du </a:t>
            </a:r>
            <a:r>
              <a:rPr lang="fr-FR" b="1" dirty="0"/>
              <a:t>9 au 20 septembre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Remise des résultats par les professeurs de mathématiques et de français de la classe</a:t>
            </a:r>
          </a:p>
        </p:txBody>
      </p:sp>
    </p:spTree>
    <p:extLst>
      <p:ext uri="{BB962C8B-B14F-4D97-AF65-F5344CB8AC3E}">
        <p14:creationId xmlns:p14="http://schemas.microsoft.com/office/powerpoint/2010/main" val="83924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80728"/>
            <a:ext cx="8556829" cy="48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51520" y="2348880"/>
            <a:ext cx="8452216" cy="3686480"/>
          </a:xfrm>
        </p:spPr>
        <p:txBody>
          <a:bodyPr>
            <a:normAutofit lnSpcReduction="1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/>
              <a:t> Au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semestre: les souhaits d’enseignements de spécialité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générale expriment leurs souhaits d’enseignements de spécialité.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technologique expriment leurs souhaits de série.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/>
              <a:t>Le conseil de classe du 1</a:t>
            </a:r>
            <a:r>
              <a:rPr lang="fr-FR" altLang="fr-FR" sz="1600" baseline="30000" dirty="0"/>
              <a:t>er</a:t>
            </a:r>
            <a:r>
              <a:rPr lang="fr-FR" altLang="fr-FR" sz="1600" dirty="0"/>
              <a:t> semestre émet des recommandations d’orientation.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  <a:defRPr/>
            </a:pPr>
            <a:endParaRPr lang="fr-FR" altLang="fr-FR" sz="1600" dirty="0"/>
          </a:p>
          <a:p>
            <a:pPr lvl="1" fontAlgn="base">
              <a:spcAft>
                <a:spcPct val="0"/>
              </a:spcAft>
              <a:defRPr/>
            </a:pPr>
            <a:endParaRPr lang="fr-FR" altLang="fr-FR" sz="1600" dirty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/>
              <a:t> Au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semestre: les choix d’orientation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générale finalisent leurs choix d’enseignements de spécialité pour la classe de 1</a:t>
            </a:r>
            <a:r>
              <a:rPr lang="fr-FR" altLang="fr-FR" sz="1600" baseline="30000" dirty="0"/>
              <a:t>re</a:t>
            </a:r>
            <a:r>
              <a:rPr lang="fr-FR" altLang="fr-FR" sz="1600" dirty="0"/>
              <a:t>.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/>
              <a:t>Les élèves visant la voie technologique expriment leur choix de série pour l’année de 1</a:t>
            </a:r>
            <a:r>
              <a:rPr lang="fr-FR" altLang="fr-FR" sz="1600" baseline="30000" dirty="0"/>
              <a:t>re</a:t>
            </a:r>
            <a:r>
              <a:rPr lang="fr-FR" altLang="fr-FR" sz="1600" dirty="0"/>
              <a:t>.</a:t>
            </a:r>
          </a:p>
        </p:txBody>
      </p:sp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81938" cy="9159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En seconde : </a:t>
            </a:r>
            <a:r>
              <a:rPr lang="fr-FR" dirty="0">
                <a:latin typeface="+mj-lt"/>
              </a:rPr>
              <a:t>LES CHOIX DE PARCOURS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90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BF7AD-5200-7C47-9583-1879E4F9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Les temps forts en seconde concernant l’orientation</a:t>
            </a:r>
            <a:endParaRPr lang="fr-FR" dirty="0"/>
          </a:p>
        </p:txBody>
      </p:sp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41266F6E-BD57-FF4D-9297-FB76F210AD98}"/>
              </a:ext>
            </a:extLst>
          </p:cNvPr>
          <p:cNvSpPr/>
          <p:nvPr/>
        </p:nvSpPr>
        <p:spPr>
          <a:xfrm>
            <a:off x="457200" y="3251113"/>
            <a:ext cx="822960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CA412CF-7796-204B-8C55-AAA94EF0C75E}"/>
              </a:ext>
            </a:extLst>
          </p:cNvPr>
          <p:cNvSpPr txBox="1"/>
          <p:nvPr/>
        </p:nvSpPr>
        <p:spPr>
          <a:xfrm>
            <a:off x="611560" y="4510879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Début décembre</a:t>
            </a:r>
          </a:p>
          <a:p>
            <a:r>
              <a:rPr lang="fr-FR" dirty="0"/>
              <a:t>Réunion parents-professeurs :</a:t>
            </a:r>
          </a:p>
          <a:p>
            <a:r>
              <a:rPr lang="fr-FR" dirty="0"/>
              <a:t>Première enquête sur les choix de spécialité en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b="1" dirty="0"/>
              <a:t>ou </a:t>
            </a:r>
            <a:r>
              <a:rPr lang="fr-FR" dirty="0"/>
              <a:t>filière technologique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FB86E53-B788-D647-8D16-7CF537FB4EAF}"/>
              </a:ext>
            </a:extLst>
          </p:cNvPr>
          <p:cNvSpPr txBox="1"/>
          <p:nvPr/>
        </p:nvSpPr>
        <p:spPr>
          <a:xfrm>
            <a:off x="3788296" y="48175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BFA3755-FE2E-974A-ACF9-F0F503208922}"/>
              </a:ext>
            </a:extLst>
          </p:cNvPr>
          <p:cNvSpPr txBox="1"/>
          <p:nvPr/>
        </p:nvSpPr>
        <p:spPr>
          <a:xfrm>
            <a:off x="755576" y="1412776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Janvier-Février et conseil de classe S1</a:t>
            </a:r>
          </a:p>
          <a:p>
            <a:r>
              <a:rPr lang="fr-FR" dirty="0"/>
              <a:t>Action pour l’orientation (</a:t>
            </a:r>
            <a:r>
              <a:rPr lang="fr-FR" i="1" dirty="0"/>
              <a:t>différentes actions pour connaître les filières, les métiers, les établissements, visites d’entreprises…)</a:t>
            </a:r>
            <a:endParaRPr lang="fr-FR" dirty="0"/>
          </a:p>
          <a:p>
            <a:r>
              <a:rPr lang="fr-FR" dirty="0"/>
              <a:t>Fiche d’orientation avec les vœux de spécialité et avis du conseil de classe ou filière technologique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E33FAD0-FA73-5942-8249-1BC51020F959}"/>
              </a:ext>
            </a:extLst>
          </p:cNvPr>
          <p:cNvSpPr txBox="1"/>
          <p:nvPr/>
        </p:nvSpPr>
        <p:spPr>
          <a:xfrm>
            <a:off x="3788296" y="4564534"/>
            <a:ext cx="160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Février -Mars: </a:t>
            </a:r>
          </a:p>
        </p:txBody>
      </p:sp>
      <p:sp>
        <p:nvSpPr>
          <p:cNvPr id="42" name="Flèche vers le bas 41">
            <a:extLst>
              <a:ext uri="{FF2B5EF4-FFF2-40B4-BE49-F238E27FC236}">
                <a16:creationId xmlns:a16="http://schemas.microsoft.com/office/drawing/2014/main" id="{AB66799E-B645-934D-B018-07D103E3F796}"/>
              </a:ext>
            </a:extLst>
          </p:cNvPr>
          <p:cNvSpPr/>
          <p:nvPr/>
        </p:nvSpPr>
        <p:spPr>
          <a:xfrm rot="10800000">
            <a:off x="3462435" y="4330084"/>
            <a:ext cx="288032" cy="374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bas 42">
            <a:extLst>
              <a:ext uri="{FF2B5EF4-FFF2-40B4-BE49-F238E27FC236}">
                <a16:creationId xmlns:a16="http://schemas.microsoft.com/office/drawing/2014/main" id="{9C3AEFD2-E7ED-374A-96DA-232B4D48922B}"/>
              </a:ext>
            </a:extLst>
          </p:cNvPr>
          <p:cNvSpPr/>
          <p:nvPr/>
        </p:nvSpPr>
        <p:spPr>
          <a:xfrm flipV="1">
            <a:off x="1403648" y="4193092"/>
            <a:ext cx="288032" cy="317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>
            <a:extLst>
              <a:ext uri="{FF2B5EF4-FFF2-40B4-BE49-F238E27FC236}">
                <a16:creationId xmlns:a16="http://schemas.microsoft.com/office/drawing/2014/main" id="{CB78BBEF-07D7-504B-A456-3EFEB974D4E4}"/>
              </a:ext>
            </a:extLst>
          </p:cNvPr>
          <p:cNvSpPr/>
          <p:nvPr/>
        </p:nvSpPr>
        <p:spPr>
          <a:xfrm>
            <a:off x="3198676" y="3251113"/>
            <a:ext cx="288032" cy="309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CB78BBEF-07D7-504B-A456-3EFEB974D4E4}"/>
              </a:ext>
            </a:extLst>
          </p:cNvPr>
          <p:cNvSpPr/>
          <p:nvPr/>
        </p:nvSpPr>
        <p:spPr>
          <a:xfrm>
            <a:off x="6516216" y="3198221"/>
            <a:ext cx="288032" cy="309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33FAD0-FA73-5942-8249-1BC51020F959}"/>
              </a:ext>
            </a:extLst>
          </p:cNvPr>
          <p:cNvSpPr txBox="1"/>
          <p:nvPr/>
        </p:nvSpPr>
        <p:spPr>
          <a:xfrm>
            <a:off x="6228184" y="1052736"/>
            <a:ext cx="2616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Mai-Juin 2025</a:t>
            </a:r>
          </a:p>
          <a:p>
            <a:r>
              <a:rPr lang="fr-FR" dirty="0"/>
              <a:t>Conseil de classe S2:</a:t>
            </a:r>
          </a:p>
          <a:p>
            <a:r>
              <a:rPr lang="fr-FR" dirty="0"/>
              <a:t>Fiche d’orientation avec les vœux de spécialité et avis du conseil de classe pour la 1</a:t>
            </a:r>
            <a:r>
              <a:rPr lang="fr-FR" baseline="30000" dirty="0"/>
              <a:t>ère</a:t>
            </a:r>
            <a:r>
              <a:rPr lang="fr-FR" dirty="0"/>
              <a:t> générale ou 1</a:t>
            </a:r>
            <a:r>
              <a:rPr lang="fr-FR" baseline="30000" dirty="0"/>
              <a:t>ère</a:t>
            </a:r>
            <a:r>
              <a:rPr lang="fr-FR" dirty="0"/>
              <a:t> technologique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9483" y="4564534"/>
            <a:ext cx="235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Mini-stage/immersions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25E116-69E9-4614-8D74-5ED8B375E395}"/>
              </a:ext>
            </a:extLst>
          </p:cNvPr>
          <p:cNvSpPr txBox="1"/>
          <p:nvPr/>
        </p:nvSpPr>
        <p:spPr>
          <a:xfrm>
            <a:off x="3635896" y="4967054"/>
            <a:ext cx="446449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Dates à retenir: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Information orientation: 2ndes mardi 3 décembre de 18h15 à 19h30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Réunion parents-professeurs: 15 novembre de 17h à 20h</a:t>
            </a:r>
            <a:r>
              <a:rPr lang="fr-F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076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43EB-4D18-43A6-A732-9A9E2E25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1137D-85AB-4EEB-8BF3-91CC7BD1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A260BE-840F-4A71-AC3E-6E7D7DFD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"/>
            <a:ext cx="807524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6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972525" y="1536174"/>
            <a:ext cx="3362634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Il est important de voter 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afin de donner de la légitimité aux parents élus et surtout pour protéger et promouvoir l'école publique.</a:t>
            </a:r>
          </a:p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Informez nous par mail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2" tooltip="Composer un message à fcpefresnel@gmail.com"/>
              </a:rPr>
              <a:t>fcpefresnel@gmail.com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de vos souhaits pour participer au Conseil de Classe ou être membre d'une commission au sein du lycée.</a:t>
            </a:r>
          </a:p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et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3"/>
              </a:rPr>
              <a:t>ABONNEZ VOUS AUX ACTUALITÉS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 du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4"/>
              </a:rPr>
              <a:t>site de la FCPE Fresnel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"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51095"/>
            <a:ext cx="1167342" cy="12043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A8F899-66E3-4E50-9C2A-D15B7DA6BE99}"/>
              </a:ext>
            </a:extLst>
          </p:cNvPr>
          <p:cNvSpPr txBox="1"/>
          <p:nvPr/>
        </p:nvSpPr>
        <p:spPr>
          <a:xfrm>
            <a:off x="808841" y="3717032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Elections des représentants des parents d’élèves : Vendredi 11 octobre 2024.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93E888-D009-4956-9834-1395EE24825A}"/>
              </a:ext>
            </a:extLst>
          </p:cNvPr>
          <p:cNvSpPr txBox="1"/>
          <p:nvPr/>
        </p:nvSpPr>
        <p:spPr>
          <a:xfrm>
            <a:off x="2051720" y="332656"/>
            <a:ext cx="37444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"La Fédération des Conseils de Parents d'Élèves  FCPE</a:t>
            </a:r>
          </a:p>
        </p:txBody>
      </p:sp>
    </p:spTree>
    <p:extLst>
      <p:ext uri="{BB962C8B-B14F-4D97-AF65-F5344CB8AC3E}">
        <p14:creationId xmlns:p14="http://schemas.microsoft.com/office/powerpoint/2010/main" val="8890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A qui s’adresser?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Proviseure: Mme MAUFROID</a:t>
            </a:r>
          </a:p>
          <a:p>
            <a:r>
              <a:rPr lang="fr-FR" dirty="0"/>
              <a:t>Proviseure adjointe: Mme GRIFFOUL</a:t>
            </a:r>
          </a:p>
          <a:p>
            <a:r>
              <a:rPr lang="fr-FR" dirty="0"/>
              <a:t>CPE: Mme FEUARDANT/Mme JAN/Mme JUSTE</a:t>
            </a:r>
          </a:p>
          <a:p>
            <a:r>
              <a:rPr lang="fr-FR" dirty="0"/>
              <a:t>Gestionnaire: Mme SANSON</a:t>
            </a:r>
          </a:p>
          <a:p>
            <a:r>
              <a:rPr lang="fr-FR" dirty="0"/>
              <a:t>Infirmier: M. TRONCHON</a:t>
            </a:r>
          </a:p>
          <a:p>
            <a:r>
              <a:rPr lang="fr-FR" dirty="0"/>
              <a:t>Secrétariat: Mme LEBEAU, Mme LAMBERT et M. DIONIS</a:t>
            </a:r>
          </a:p>
          <a:p>
            <a:r>
              <a:rPr lang="fr-FR" dirty="0"/>
              <a:t>Psy EN: Mme TOUBACHE, Mme HAKI</a:t>
            </a:r>
          </a:p>
          <a:p>
            <a:r>
              <a:rPr lang="fr-FR" dirty="0"/>
              <a:t>Professeur documentaliste: Mme MORIN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7490" y="302590"/>
            <a:ext cx="1633194" cy="10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FB4C2-DACF-3341-B41E-47E2595A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073008" cy="11430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fr-FR" sz="3100" b="1" dirty="0"/>
            </a:br>
            <a:r>
              <a:rPr lang="fr-FR" sz="3300" b="1" dirty="0">
                <a:solidFill>
                  <a:srgbClr val="00B0F0"/>
                </a:solidFill>
              </a:rPr>
              <a:t>Permanences </a:t>
            </a:r>
            <a:r>
              <a:rPr lang="fr-FR" sz="3300" dirty="0">
                <a:solidFill>
                  <a:srgbClr val="00B0F0"/>
                </a:solidFill>
              </a:rPr>
              <a:t>Du Psychologue de l’Education Nationale*</a:t>
            </a:r>
            <a:br>
              <a:rPr lang="fr-FR" sz="3300" dirty="0">
                <a:solidFill>
                  <a:srgbClr val="00B0F0"/>
                </a:solidFill>
              </a:rPr>
            </a:br>
            <a:r>
              <a:rPr lang="fr-FR" sz="2000" i="1" dirty="0">
                <a:solidFill>
                  <a:srgbClr val="00B0F0"/>
                </a:solidFill>
              </a:rPr>
              <a:t>Spécialité Education, Développement et Conseil en Orientation Scolaire et Professionnelle</a:t>
            </a:r>
            <a:br>
              <a:rPr lang="fr-FR" sz="2000" i="1" dirty="0">
                <a:solidFill>
                  <a:srgbClr val="00B0F0"/>
                </a:solidFill>
              </a:rPr>
            </a:br>
            <a:r>
              <a:rPr lang="fr-FR" sz="2000" i="1" dirty="0">
                <a:solidFill>
                  <a:srgbClr val="00B0F0"/>
                </a:solidFill>
              </a:rPr>
              <a:t>(Anciennement appelé Conseiller d’orientation).</a:t>
            </a:r>
            <a:br>
              <a:rPr lang="fr-FR" sz="2000" dirty="0">
                <a:solidFill>
                  <a:srgbClr val="00B0F0"/>
                </a:solidFill>
              </a:rPr>
            </a:br>
            <a:endParaRPr lang="fr-FR" sz="2000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1A4CC-5880-3D4A-AD68-C6C61D35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18267"/>
            <a:ext cx="5482952" cy="46630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</a:rPr>
              <a:t>Au Lycée Augustin FRESNEL</a:t>
            </a:r>
            <a:r>
              <a:rPr lang="fr-FR" sz="3000" b="1" dirty="0"/>
              <a:t> :</a:t>
            </a:r>
          </a:p>
          <a:p>
            <a:pPr marL="0" indent="0">
              <a:buNone/>
            </a:pPr>
            <a:endParaRPr lang="fr-FR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Mme TOUBACHE : </a:t>
            </a:r>
          </a:p>
          <a:p>
            <a:pPr marL="0" indent="0">
              <a:buNone/>
            </a:pPr>
            <a:r>
              <a:rPr lang="fr-FR" sz="3000" dirty="0"/>
              <a:t>Semaine A : Mardi/Vendredi</a:t>
            </a:r>
          </a:p>
          <a:p>
            <a:pPr marL="0" indent="0">
              <a:buNone/>
            </a:pPr>
            <a:r>
              <a:rPr lang="fr-FR" sz="3000" dirty="0"/>
              <a:t>Semaine B : Lundi/Mardi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Mme HAKI : </a:t>
            </a:r>
          </a:p>
          <a:p>
            <a:pPr marL="0" indent="0">
              <a:buNone/>
            </a:pPr>
            <a:r>
              <a:rPr lang="fr-FR" sz="3000" dirty="0"/>
              <a:t>Semaine A : Vendredi</a:t>
            </a:r>
          </a:p>
          <a:p>
            <a:pPr marL="0" indent="0">
              <a:buNone/>
            </a:pPr>
            <a:r>
              <a:rPr lang="fr-FR" sz="3000" dirty="0"/>
              <a:t>Semaine B : Lundi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/>
              <a:t>*</a:t>
            </a:r>
            <a:r>
              <a:rPr lang="fr-FR" sz="3000" i="1" dirty="0"/>
              <a:t>Les rendez-vous sont à prendre à la vie scolaire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</a:rPr>
              <a:t>Au CIO de Pont-Audemer</a:t>
            </a:r>
          </a:p>
          <a:p>
            <a:pPr marL="0" indent="0">
              <a:buNone/>
            </a:pPr>
            <a:r>
              <a:rPr lang="fr-FR" i="1" dirty="0"/>
              <a:t>Centre d’Information et d’Orientation de </a:t>
            </a:r>
            <a:r>
              <a:rPr lang="fr-FR" i="1" dirty="0" err="1"/>
              <a:t>Pont-Audemer-</a:t>
            </a:r>
            <a:r>
              <a:rPr lang="fr-FR" i="1" dirty="0"/>
              <a:t> 12A rue Stanislas-</a:t>
            </a:r>
            <a:r>
              <a:rPr lang="fr-FR" i="1" dirty="0" err="1"/>
              <a:t>Delaquaize</a:t>
            </a:r>
            <a:r>
              <a:rPr lang="fr-FR" i="1" dirty="0"/>
              <a:t>- 02.32.08.90.14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000" dirty="0"/>
          </a:p>
        </p:txBody>
      </p:sp>
      <p:pic>
        <p:nvPicPr>
          <p:cNvPr id="4" name="Image 3" descr="http://ekladata.com/1x_kbX-sJV51IfxY5QCz3MQwrGU.gif">
            <a:extLst>
              <a:ext uri="{FF2B5EF4-FFF2-40B4-BE49-F238E27FC236}">
                <a16:creationId xmlns:a16="http://schemas.microsoft.com/office/drawing/2014/main" id="{3640F207-B045-074E-95C7-FC3BC66439E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8083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0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404664"/>
            <a:ext cx="4181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vie scolaire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1371581" cy="17281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3" y="4653136"/>
            <a:ext cx="2857500" cy="1600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67944" y="1988840"/>
            <a:ext cx="46805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Toutes les absences et/ou retards doivent être signalées et régularisées à l’adresse suivante:</a:t>
            </a:r>
          </a:p>
          <a:p>
            <a:endParaRPr lang="fr-FR" sz="3200" dirty="0"/>
          </a:p>
          <a:p>
            <a:pPr algn="ctr"/>
            <a:r>
              <a:rPr lang="fr-FR" sz="2400" dirty="0">
                <a:hlinkClick r:id="rId4"/>
              </a:rPr>
              <a:t>vie-scolaire2.0270003g@ac-normandie.fr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0697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8640"/>
            <a:ext cx="5616624" cy="619268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1: Mme GALAMPOIX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2: M. DREVILLON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3: M. DOUCET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4: M. ROUSSELIN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5: Mme HARNAY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6: Mme BOZEC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7: M. GUILLOTEL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8: Mme MARQUER-PARISSE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9: Mme FEUARDANT CPE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10: M. CHAUVIN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11: Mme VICART</a:t>
            </a:r>
          </a:p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12: Mme ALLEAUME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420888"/>
            <a:ext cx="286962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404664"/>
            <a:ext cx="5544616" cy="2772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328498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https://www.normandie.fr/pack-numerique-lyceen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386104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Distribution le 25 septembre 2024</a:t>
            </a:r>
            <a:endParaRPr lang="fr-FR" dirty="0"/>
          </a:p>
          <a:p>
            <a:pPr algn="ctr"/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Contrat envoyé par la Région sur votre adresse mail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Signature en ligne obligatoire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Penser à utiliser un sac suffisamment grand pour contenir un ordinateur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Pas de contrat signé/Pas d’ordinateur </a:t>
            </a:r>
          </a:p>
        </p:txBody>
      </p:sp>
    </p:spTree>
    <p:extLst>
      <p:ext uri="{BB962C8B-B14F-4D97-AF65-F5344CB8AC3E}">
        <p14:creationId xmlns:p14="http://schemas.microsoft.com/office/powerpoint/2010/main" val="22584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9,424 Panneau Attention Imágenes y Fot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85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35896" y="83671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code de session distribué le jour de la rentrée sert </a:t>
            </a:r>
            <a:r>
              <a:rPr lang="fr-FR" b="1" dirty="0">
                <a:solidFill>
                  <a:srgbClr val="FF0000"/>
                </a:solidFill>
              </a:rPr>
              <a:t>UNIQUEMENT</a:t>
            </a:r>
            <a:r>
              <a:rPr lang="fr-FR" dirty="0"/>
              <a:t> à se connecter aux ordinateurs à l’intérieur du lycée (CDI, salles </a:t>
            </a:r>
            <a:r>
              <a:rPr lang="fr-FR" dirty="0" err="1"/>
              <a:t>informatiques,WIFI</a:t>
            </a:r>
            <a:r>
              <a:rPr lang="fr-FR" dirty="0"/>
              <a:t>…)</a:t>
            </a:r>
          </a:p>
        </p:txBody>
      </p:sp>
      <p:pic>
        <p:nvPicPr>
          <p:cNvPr id="1028" name="Picture 4" descr="Composition de base d'un ordinateur - Cours Informatique Grat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35896" y="480384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élèves inscrits tardivement, les comptes sont activés tous les mercredis. </a:t>
            </a:r>
          </a:p>
        </p:txBody>
      </p:sp>
    </p:spTree>
    <p:extLst>
      <p:ext uri="{BB962C8B-B14F-4D97-AF65-F5344CB8AC3E}">
        <p14:creationId xmlns:p14="http://schemas.microsoft.com/office/powerpoint/2010/main" val="299507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43118" y="4005064"/>
            <a:ext cx="339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http://lycees.ac-rouen.fr/fresnel/spip/acceder-a-l-ent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0"/>
            <a:ext cx="4765529" cy="66116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6926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L’accès à l’ENT (</a:t>
            </a:r>
            <a:r>
              <a:rPr lang="fr-FR" dirty="0" err="1"/>
              <a:t>Pronote</a:t>
            </a:r>
            <a:r>
              <a:rPr lang="fr-FR" dirty="0"/>
              <a:t>, informations diverses, agenda..) passe </a:t>
            </a:r>
            <a:r>
              <a:rPr lang="fr-FR" b="1" dirty="0"/>
              <a:t>UNIQUEMENT</a:t>
            </a:r>
            <a:r>
              <a:rPr lang="fr-FR" dirty="0"/>
              <a:t> par vote compte parent </a:t>
            </a:r>
            <a:r>
              <a:rPr lang="fr-FR" b="1" dirty="0"/>
              <a:t>EDUCONNECT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Vous devez activer votre compte parent.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procédure est en ligne sur le site du lycée.</a:t>
            </a:r>
          </a:p>
        </p:txBody>
      </p:sp>
    </p:spTree>
    <p:extLst>
      <p:ext uri="{BB962C8B-B14F-4D97-AF65-F5344CB8AC3E}">
        <p14:creationId xmlns:p14="http://schemas.microsoft.com/office/powerpoint/2010/main" val="175962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517232"/>
            <a:ext cx="8784976" cy="6480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l’authentification est réussie, ce message s’affiche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1992"/>
            <a:ext cx="6875811" cy="230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43" y="2412206"/>
            <a:ext cx="6840416" cy="285041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403648" y="76823"/>
            <a:ext cx="6875811" cy="5150626"/>
            <a:chOff x="1403648" y="76823"/>
            <a:chExt cx="6875811" cy="515062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76823"/>
              <a:ext cx="6875811" cy="230021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043" y="2377037"/>
              <a:ext cx="6840416" cy="2850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581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738</Words>
  <Application>Microsoft Office PowerPoint</Application>
  <PresentationFormat>Affichage à l'écran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Italic</vt:lpstr>
      <vt:lpstr>Calibri</vt:lpstr>
      <vt:lpstr>georgia</vt:lpstr>
      <vt:lpstr>Wingdings</vt:lpstr>
      <vt:lpstr>Thème Office</vt:lpstr>
      <vt:lpstr>Présentation PowerPoint</vt:lpstr>
      <vt:lpstr>A qui s’adresser?</vt:lpstr>
      <vt:lpstr> Permanences Du Psychologue de l’Education Nationale* Spécialité Education, Développement et Conseil en Orientation Scolaire et Professionnelle (Anciennement appelé Conseiller d’orientation).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accéder aux applications (et à Pronote en particulier), cliquez sur le damier en haut à droite :</vt:lpstr>
      <vt:lpstr>Présentation PowerPoint</vt:lpstr>
      <vt:lpstr>Présentation PowerPoint</vt:lpstr>
      <vt:lpstr>En seconde : LES CHOIX DE PARCOURS</vt:lpstr>
      <vt:lpstr>Les temps forts en seconde concernant l’orientation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adjoint</dc:creator>
  <cp:lastModifiedBy>secdr01</cp:lastModifiedBy>
  <cp:revision>150</cp:revision>
  <cp:lastPrinted>2023-09-21T08:47:20Z</cp:lastPrinted>
  <dcterms:created xsi:type="dcterms:W3CDTF">2016-09-05T12:44:59Z</dcterms:created>
  <dcterms:modified xsi:type="dcterms:W3CDTF">2024-09-30T08:20:17Z</dcterms:modified>
</cp:coreProperties>
</file>